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20.png" ContentType="image/png"/>
  <Override PartName="/ppt/media/image5.png" ContentType="image/png"/>
  <Override PartName="/ppt/media/image18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media19.MOV" ContentType="video/quicktime"/>
  <Override PartName="/ppt/media/image35.jpeg" ContentType="image/jpeg"/>
  <Override PartName="/ppt/media/image15.png" ContentType="image/png"/>
  <Override PartName="/ppt/media/image14.png" ContentType="image/png"/>
  <Override PartName="/ppt/media/image33.jpeg" ContentType="image/jpeg"/>
  <Override PartName="/ppt/media/image13.tif" ContentType="image/tiff"/>
  <Override PartName="/ppt/media/image12.tif" ContentType="image/tiff"/>
  <Override PartName="/ppt/media/image4.png" ContentType="image/png"/>
  <Override PartName="/ppt/media/image10.png" ContentType="image/png"/>
  <Override PartName="/ppt/media/image11.png" ContentType="image/png"/>
  <Override PartName="/ppt/media/image25.png" ContentType="image/png"/>
  <Override PartName="/ppt/media/image31.png" ContentType="image/png"/>
  <Override PartName="/ppt/media/image9.png" ContentType="image/png"/>
  <Override PartName="/ppt/media/image34.jpeg" ContentType="image/jpeg"/>
  <Override PartName="/ppt/media/image24.png" ContentType="image/png"/>
  <Override PartName="/ppt/media/image28.jpeg" ContentType="image/jpeg"/>
  <Override PartName="/ppt/media/image27.jpeg" ContentType="image/jpeg"/>
  <Override PartName="/ppt/media/image32.png" ContentType="image/png"/>
  <Override PartName="/ppt/media/image26.png" ContentType="image/png"/>
  <Override PartName="/ppt/media/image6.png" ContentType="image/png"/>
  <Override PartName="/ppt/media/image37.png" ContentType="image/png"/>
  <Override PartName="/ppt/media/image30.jpeg" ContentType="image/jpeg"/>
  <Override PartName="/ppt/media/image2.png" ContentType="image/png"/>
  <Override PartName="/ppt/media/image7.png" ContentType="image/png"/>
  <Override PartName="/ppt/media/image29.jpeg" ContentType="image/jpeg"/>
  <Override PartName="/ppt/media/image22.png" ContentType="image/png"/>
  <Override PartName="/ppt/media/image36.png" ContentType="image/png"/>
  <Override PartName="/ppt/media/image1.png" ContentType="image/png"/>
  <Override PartName="/ppt/media/image3.png" ContentType="image/png"/>
  <Override PartName="/ppt/media/image23.png" ContentType="image/png"/>
  <Override PartName="/ppt/media/image8.png" ContentType="image/png"/>
  <Override PartName="/ppt/notesSlides/_rels/notesSlide1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11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mov</a:t>
            </a:r>
            <a:r>
              <a:rPr b="0" lang="en-US" sz="4400" spc="-1" strike="noStrike">
                <a:latin typeface="Arial"/>
              </a:rPr>
              <a:t>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</a:t>
            </a:r>
            <a:r>
              <a:rPr b="0" lang="en-US" sz="2000" spc="-1" strike="noStrike">
                <a:latin typeface="Arial"/>
              </a:rPr>
              <a:t>the 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7064275-BBEE-4511-9F40-64672A6103F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8BC3369-3E00-4728-8088-095B57E8E47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B681F98-3AC8-4BC5-917E-A27643897B0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EC50004-68FD-4ADA-B390-0BD8AE44D33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Sensitive to background subtraction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No information about SNR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No information about photostability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Usually requires a user defined ROI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3E712A6-7249-415C-812C-BB1B387D384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couldn’t find the global shutter setting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Aren’t we then collecting light from the next frame during the readout phase?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DCE55FF-1311-46AB-AD91-107A945D65C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3AC8D33-A055-4025-BD87-8ACE7E8250B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video" Target="../media/media19.MOV"/><Relationship Id="rId3" Type="http://schemas.microsoft.com/office/2007/relationships/media" Target="../media/media19.MOV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Text, letter&#10;&#10;Description automatically generated"/>
          <p:cNvPicPr/>
          <p:nvPr/>
        </p:nvPicPr>
        <p:blipFill>
          <a:blip r:embed="rId1"/>
          <a:stretch/>
        </p:blipFill>
        <p:spPr>
          <a:xfrm>
            <a:off x="898560" y="2201040"/>
            <a:ext cx="5290920" cy="347868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489960" y="740520"/>
            <a:ext cx="593208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~4000 cells/mm^2 (MIN6)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~520,000 cells/cm^2 in hydrogel microwell arrays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[Ca2+] readout using Fluor4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2852280" y="6582960"/>
            <a:ext cx="94784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-1113480" y="4648320"/>
            <a:ext cx="471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-1113480" y="2743560"/>
            <a:ext cx="471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2747880" y="68400"/>
            <a:ext cx="7302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Dimension and size dependence of [Ca2+] synchronization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6323760" y="4558680"/>
            <a:ext cx="383040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High-glucose + TEA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~5 cell synchronization radius in 2D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Synchronization is scale-dependent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 2D but not in 3D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" name="Picture 13" descr="Diagram&#10;&#10;Description automatically generated"/>
          <p:cNvPicPr/>
          <p:nvPr/>
        </p:nvPicPr>
        <p:blipFill>
          <a:blip r:embed="rId2"/>
          <a:srcRect l="0" t="0" r="0" b="43887"/>
          <a:stretch/>
        </p:blipFill>
        <p:spPr>
          <a:xfrm>
            <a:off x="6648480" y="710280"/>
            <a:ext cx="4928040" cy="3606120"/>
          </a:xfrm>
          <a:prstGeom prst="rect">
            <a:avLst/>
          </a:prstGeom>
          <a:ln>
            <a:noFill/>
          </a:ln>
        </p:spPr>
      </p:pic>
      <p:pic>
        <p:nvPicPr>
          <p:cNvPr id="52" name="Picture 14" descr="Diagram&#10;&#10;Description automatically generated"/>
          <p:cNvPicPr/>
          <p:nvPr/>
        </p:nvPicPr>
        <p:blipFill>
          <a:blip r:embed="rId3"/>
          <a:srcRect l="2539" t="61176" r="62620" b="7990"/>
          <a:stretch/>
        </p:blipFill>
        <p:spPr>
          <a:xfrm>
            <a:off x="10154520" y="4360680"/>
            <a:ext cx="1851480" cy="2137320"/>
          </a:xfrm>
          <a:prstGeom prst="rect">
            <a:avLst/>
          </a:prstGeom>
          <a:ln>
            <a:noFill/>
          </a:ln>
        </p:spPr>
      </p:pic>
      <p:sp>
        <p:nvSpPr>
          <p:cNvPr id="53" name="CustomShape 7"/>
          <p:cNvSpPr/>
          <p:nvPr/>
        </p:nvSpPr>
        <p:spPr>
          <a:xfrm>
            <a:off x="7014960" y="699480"/>
            <a:ext cx="645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50um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4" descr=""/>
          <p:cNvPicPr/>
          <p:nvPr/>
        </p:nvPicPr>
        <p:blipFill>
          <a:blip r:embed="rId1"/>
          <a:stretch/>
        </p:blipFill>
        <p:spPr>
          <a:xfrm>
            <a:off x="6444360" y="1540440"/>
            <a:ext cx="4967640" cy="3725640"/>
          </a:xfrm>
          <a:prstGeom prst="rect">
            <a:avLst/>
          </a:prstGeom>
          <a:ln>
            <a:noFill/>
          </a:ln>
        </p:spPr>
      </p:pic>
      <p:pic>
        <p:nvPicPr>
          <p:cNvPr id="115" name="Picture 6" descr=""/>
          <p:cNvPicPr/>
          <p:nvPr/>
        </p:nvPicPr>
        <p:blipFill>
          <a:blip r:embed="rId2"/>
          <a:stretch/>
        </p:blipFill>
        <p:spPr>
          <a:xfrm rot="10800000">
            <a:off x="856440" y="1540440"/>
            <a:ext cx="4967640" cy="372564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2994120" y="2820600"/>
            <a:ext cx="36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8152200" y="982080"/>
            <a:ext cx="1871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Rolling Shutter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149400" y="254160"/>
            <a:ext cx="3535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Expose Out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Modes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2777760" y="982080"/>
            <a:ext cx="1165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Any Row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1470600" y="5522040"/>
            <a:ext cx="3738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 when any row is exposing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6755400" y="5455800"/>
            <a:ext cx="46645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High when all rows are exposing and low during readout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6093360" y="1371600"/>
            <a:ext cx="15541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Frame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6126840" y="4957560"/>
            <a:ext cx="15541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Frame 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rcRect l="6244" t="4158" r="7813" b="2083"/>
          <a:stretch/>
        </p:blipFill>
        <p:spPr>
          <a:xfrm>
            <a:off x="7259760" y="72000"/>
            <a:ext cx="4023360" cy="32918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rcRect l="6244" t="4150" r="9375" b="4175"/>
          <a:stretch/>
        </p:blipFill>
        <p:spPr>
          <a:xfrm>
            <a:off x="7185240" y="3363840"/>
            <a:ext cx="4032360" cy="328572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>
            <a:off x="547200" y="1644840"/>
            <a:ext cx="5122080" cy="3841560"/>
          </a:xfrm>
          <a:prstGeom prst="rect">
            <a:avLst/>
          </a:prstGeom>
          <a:ln>
            <a:noFill/>
          </a:ln>
        </p:spPr>
      </p:pic>
      <p:sp>
        <p:nvSpPr>
          <p:cNvPr id="127" name="TextShape 3"/>
          <p:cNvSpPr txBox="1"/>
          <p:nvPr/>
        </p:nvSpPr>
        <p:spPr>
          <a:xfrm>
            <a:off x="1280160" y="457200"/>
            <a:ext cx="2934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Pulsing Every Other Frame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1_1" descr=""/>
          <p:cNvPicPr/>
          <p:nvPr/>
        </p:nvPicPr>
        <p:blipFill>
          <a:blip r:embed="rId1"/>
          <a:srcRect l="909" t="15961" r="453" b="10720"/>
          <a:stretch/>
        </p:blipFill>
        <p:spPr>
          <a:xfrm rot="10800000">
            <a:off x="6621840" y="568080"/>
            <a:ext cx="4224960" cy="23551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8071920" y="1429560"/>
            <a:ext cx="36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"/>
          <p:cNvSpPr/>
          <p:nvPr/>
        </p:nvSpPr>
        <p:spPr>
          <a:xfrm>
            <a:off x="9373320" y="1447920"/>
            <a:ext cx="36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Picture 31_1" descr=""/>
          <p:cNvPicPr/>
          <p:nvPr/>
        </p:nvPicPr>
        <p:blipFill>
          <a:blip r:embed="rId2"/>
          <a:srcRect l="909" t="15961" r="453" b="10720"/>
          <a:stretch/>
        </p:blipFill>
        <p:spPr>
          <a:xfrm rot="10800000">
            <a:off x="1377000" y="568080"/>
            <a:ext cx="4224960" cy="23551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3425760" y="1237320"/>
            <a:ext cx="36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4"/>
          <p:cNvSpPr/>
          <p:nvPr/>
        </p:nvSpPr>
        <p:spPr>
          <a:xfrm>
            <a:off x="2916720" y="1711080"/>
            <a:ext cx="612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8161560" y="1760040"/>
            <a:ext cx="612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5" name="CustomShape 6"/>
          <p:cNvSpPr/>
          <p:nvPr/>
        </p:nvSpPr>
        <p:spPr>
          <a:xfrm>
            <a:off x="2321640" y="198720"/>
            <a:ext cx="2334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Immediate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7"/>
          <p:cNvSpPr/>
          <p:nvPr/>
        </p:nvSpPr>
        <p:spPr>
          <a:xfrm>
            <a:off x="7663680" y="190080"/>
            <a:ext cx="214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Centered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8"/>
          <p:cNvSpPr/>
          <p:nvPr/>
        </p:nvSpPr>
        <p:spPr>
          <a:xfrm>
            <a:off x="195120" y="109080"/>
            <a:ext cx="1566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6309360" y="2903040"/>
            <a:ext cx="5029200" cy="377208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4"/>
          <a:srcRect l="7905" t="5077" r="9400" b="4708"/>
          <a:stretch/>
        </p:blipFill>
        <p:spPr>
          <a:xfrm>
            <a:off x="1451160" y="3109320"/>
            <a:ext cx="4023000" cy="329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4" descr="Diagram&#10;&#10;Description automatically generated"/>
          <p:cNvPicPr/>
          <p:nvPr/>
        </p:nvPicPr>
        <p:blipFill>
          <a:blip r:embed="rId1"/>
          <a:srcRect l="0" t="0" r="0" b="50792"/>
          <a:stretch/>
        </p:blipFill>
        <p:spPr>
          <a:xfrm>
            <a:off x="893160" y="1529280"/>
            <a:ext cx="4940640" cy="3373920"/>
          </a:xfrm>
          <a:prstGeom prst="rect">
            <a:avLst/>
          </a:prstGeom>
          <a:ln>
            <a:noFill/>
          </a:ln>
        </p:spPr>
      </p:pic>
      <p:pic>
        <p:nvPicPr>
          <p:cNvPr id="55" name="Picture 5" descr="Diagram&#10;&#10;Description automatically generated"/>
          <p:cNvPicPr/>
          <p:nvPr/>
        </p:nvPicPr>
        <p:blipFill>
          <a:blip r:embed="rId2"/>
          <a:srcRect l="0" t="48731" r="0" b="0"/>
          <a:stretch/>
        </p:blipFill>
        <p:spPr>
          <a:xfrm>
            <a:off x="5432040" y="1671120"/>
            <a:ext cx="4940640" cy="3515400"/>
          </a:xfrm>
          <a:prstGeom prst="rect">
            <a:avLst/>
          </a:prstGeom>
          <a:ln>
            <a:noFill/>
          </a:ln>
        </p:spPr>
      </p:pic>
      <p:sp>
        <p:nvSpPr>
          <p:cNvPr id="56" name="CustomShape 1"/>
          <p:cNvSpPr/>
          <p:nvPr/>
        </p:nvSpPr>
        <p:spPr>
          <a:xfrm>
            <a:off x="2852280" y="6582960"/>
            <a:ext cx="94784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4110840" y="113400"/>
            <a:ext cx="40838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Coupled-resistor network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6578640" y="1202400"/>
            <a:ext cx="471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CustomShape 4"/>
          <p:cNvSpPr/>
          <p:nvPr/>
        </p:nvSpPr>
        <p:spPr>
          <a:xfrm>
            <a:off x="8965440" y="1159200"/>
            <a:ext cx="471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CustomShape 5"/>
          <p:cNvSpPr/>
          <p:nvPr/>
        </p:nvSpPr>
        <p:spPr>
          <a:xfrm>
            <a:off x="3936600" y="1169640"/>
            <a:ext cx="772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p&gt;0.5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" name="CustomShape 6"/>
          <p:cNvSpPr/>
          <p:nvPr/>
        </p:nvSpPr>
        <p:spPr>
          <a:xfrm>
            <a:off x="1902240" y="1169640"/>
            <a:ext cx="772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p&lt;0.5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" name="CustomShape 7"/>
          <p:cNvSpPr/>
          <p:nvPr/>
        </p:nvSpPr>
        <p:spPr>
          <a:xfrm>
            <a:off x="-856440" y="2549520"/>
            <a:ext cx="471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-856440" y="4244760"/>
            <a:ext cx="471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" name="CustomShape 9"/>
          <p:cNvSpPr/>
          <p:nvPr/>
        </p:nvSpPr>
        <p:spPr>
          <a:xfrm>
            <a:off x="10199520" y="4020120"/>
            <a:ext cx="16524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Suppression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(low glucose)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5" name="CustomShape 10"/>
          <p:cNvSpPr/>
          <p:nvPr/>
        </p:nvSpPr>
        <p:spPr>
          <a:xfrm>
            <a:off x="10112760" y="2162160"/>
            <a:ext cx="18255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Synchronization (high glucose)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Graphical user interfac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3724920" y="643320"/>
            <a:ext cx="5612400" cy="557028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2497680" y="6584040"/>
            <a:ext cx="88930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3915360" y="163440"/>
            <a:ext cx="45536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Wave velocity under 2D/3D coupling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2696400" y="2406240"/>
            <a:ext cx="471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 flipV="1">
            <a:off x="3276720" y="1729440"/>
            <a:ext cx="793800" cy="67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5"/>
          <p:cNvSpPr/>
          <p:nvPr/>
        </p:nvSpPr>
        <p:spPr>
          <a:xfrm>
            <a:off x="3172680" y="2775600"/>
            <a:ext cx="551520" cy="65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6"/>
          <p:cNvSpPr/>
          <p:nvPr/>
        </p:nvSpPr>
        <p:spPr>
          <a:xfrm>
            <a:off x="2824560" y="5190840"/>
            <a:ext cx="1161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P&lt;0.001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10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6673320" y="3185280"/>
            <a:ext cx="3619440" cy="3342240"/>
          </a:xfrm>
          <a:prstGeom prst="rect">
            <a:avLst/>
          </a:prstGeom>
          <a:ln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2001960" y="319320"/>
            <a:ext cx="428148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Interesting points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Low-pass frequency response of beta cells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Only small populations of cells (pacemakers) sense glucose stimulus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Unknown degree of randomness and strength of coupling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Entrainment of cells to glucose stimulus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5" name="Picture 6" descr=""/>
          <p:cNvPicPr/>
          <p:nvPr/>
        </p:nvPicPr>
        <p:blipFill>
          <a:blip r:embed="rId2"/>
          <a:srcRect l="0" t="6971" r="47299" b="0"/>
          <a:stretch/>
        </p:blipFill>
        <p:spPr>
          <a:xfrm>
            <a:off x="6830640" y="172080"/>
            <a:ext cx="3235320" cy="3190680"/>
          </a:xfrm>
          <a:prstGeom prst="rect">
            <a:avLst/>
          </a:prstGeom>
          <a:ln>
            <a:noFill/>
          </a:ln>
        </p:spPr>
      </p:pic>
      <p:sp>
        <p:nvSpPr>
          <p:cNvPr id="76" name="CustomShape 2"/>
          <p:cNvSpPr/>
          <p:nvPr/>
        </p:nvSpPr>
        <p:spPr>
          <a:xfrm>
            <a:off x="2720880" y="6572160"/>
            <a:ext cx="8110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Quantifying granule transport and controlling calcium oscillations in insulin-secreting beta cells.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2010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1" descr="A picture containing diagram&#10;&#10;Description automatically generated"/>
          <p:cNvPicPr/>
          <p:nvPr/>
        </p:nvPicPr>
        <p:blipFill>
          <a:blip r:embed="rId1"/>
          <a:srcRect l="3089" t="0" r="4145" b="0"/>
          <a:stretch/>
        </p:blipFill>
        <p:spPr>
          <a:xfrm>
            <a:off x="817200" y="1431360"/>
            <a:ext cx="3949200" cy="1549800"/>
          </a:xfrm>
          <a:prstGeom prst="rect">
            <a:avLst/>
          </a:prstGeom>
          <a:ln>
            <a:noFill/>
          </a:ln>
        </p:spPr>
      </p:pic>
      <p:pic>
        <p:nvPicPr>
          <p:cNvPr id="78" name="Picture 6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5116680" y="249840"/>
            <a:ext cx="5419080" cy="642276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615600" y="145080"/>
            <a:ext cx="4355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Coupled phantom burster 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 flipV="1">
            <a:off x="2608920" y="2954880"/>
            <a:ext cx="360" cy="39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1" name="CustomShape 3"/>
          <p:cNvSpPr/>
          <p:nvPr/>
        </p:nvSpPr>
        <p:spPr>
          <a:xfrm>
            <a:off x="1551960" y="3351960"/>
            <a:ext cx="22240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How is this distributed?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5150160" y="6596640"/>
            <a:ext cx="79142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Gap junction coupling and calcium waves in the pancreatic islet.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Biophysical Journal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08040" y="6578640"/>
            <a:ext cx="98661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Optical recording of action potentials in mammalian neurons using a microbial rhodopsin.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Nature Methods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4" name="Picture 9" descr="A picture containing text, outdoor object, star, colorful&#10;&#10;Description automatically generated"/>
          <p:cNvPicPr/>
          <p:nvPr/>
        </p:nvPicPr>
        <p:blipFill>
          <a:blip r:embed="rId1"/>
          <a:stretch/>
        </p:blipFill>
        <p:spPr>
          <a:xfrm>
            <a:off x="6950160" y="1857960"/>
            <a:ext cx="2750040" cy="2541600"/>
          </a:xfrm>
          <a:prstGeom prst="rect">
            <a:avLst/>
          </a:prstGeom>
          <a:ln>
            <a:noFill/>
          </a:ln>
        </p:spPr>
      </p:pic>
      <p:pic>
        <p:nvPicPr>
          <p:cNvPr id="85" name="Picture 2" descr="A black and white silhouette of a person's face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86" name="Picture 6" descr="A black and white silhouette of a person's fac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87" name="Picture 19" descr="A picture containing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1893960" y="1948680"/>
            <a:ext cx="2996640" cy="583560"/>
          </a:xfrm>
          <a:prstGeom prst="rect">
            <a:avLst/>
          </a:prstGeom>
          <a:ln>
            <a:noFill/>
          </a:ln>
        </p:spPr>
      </p:pic>
      <p:pic>
        <p:nvPicPr>
          <p:cNvPr id="88" name="Picture 21" descr="A picture containing text&#10;&#10;Description automatically generated"/>
          <p:cNvPicPr/>
          <p:nvPr/>
        </p:nvPicPr>
        <p:blipFill>
          <a:blip r:embed="rId5"/>
          <a:stretch/>
        </p:blipFill>
        <p:spPr>
          <a:xfrm>
            <a:off x="1782000" y="2682720"/>
            <a:ext cx="3898080" cy="72324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3937320" y="792720"/>
            <a:ext cx="4404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Estimating membrane potentials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0" name="Picture 24" descr="Text&#10;&#10;Description automatically generated"/>
          <p:cNvPicPr/>
          <p:nvPr/>
        </p:nvPicPr>
        <p:blipFill>
          <a:blip r:embed="rId6"/>
          <a:stretch/>
        </p:blipFill>
        <p:spPr>
          <a:xfrm>
            <a:off x="1644480" y="3453480"/>
            <a:ext cx="2944800" cy="946080"/>
          </a:xfrm>
          <a:prstGeom prst="rect">
            <a:avLst/>
          </a:prstGeom>
          <a:ln>
            <a:noFill/>
          </a:ln>
        </p:spPr>
      </p:pic>
      <p:pic>
        <p:nvPicPr>
          <p:cNvPr id="91" name="Picture 26" descr="Text&#10;&#10;Description automatically generated"/>
          <p:cNvPicPr/>
          <p:nvPr/>
        </p:nvPicPr>
        <p:blipFill>
          <a:blip r:embed="rId7"/>
          <a:stretch/>
        </p:blipFill>
        <p:spPr>
          <a:xfrm>
            <a:off x="4426560" y="3406680"/>
            <a:ext cx="1612440" cy="106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1" descr=""/>
          <p:cNvPicPr/>
          <p:nvPr/>
        </p:nvPicPr>
        <p:blipFill>
          <a:blip r:embed="rId1"/>
          <a:stretch/>
        </p:blipFill>
        <p:spPr>
          <a:xfrm>
            <a:off x="4905000" y="108720"/>
            <a:ext cx="6701040" cy="2729520"/>
          </a:xfrm>
          <a:prstGeom prst="rect">
            <a:avLst/>
          </a:prstGeom>
          <a:ln>
            <a:noFill/>
          </a:ln>
        </p:spPr>
      </p:pic>
      <p:pic>
        <p:nvPicPr>
          <p:cNvPr id="93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 rot="16200000">
            <a:off x="6637680" y="1814400"/>
            <a:ext cx="3555720" cy="5968800"/>
          </a:xfrm>
          <a:prstGeom prst="rect">
            <a:avLst/>
          </a:prstGeom>
          <a:ln>
            <a:noFill/>
          </a:ln>
        </p:spPr>
      </p:pic>
      <p:pic>
        <p:nvPicPr>
          <p:cNvPr id="94" name="Picture 14" descr=""/>
          <p:cNvPicPr/>
          <p:nvPr/>
        </p:nvPicPr>
        <p:blipFill>
          <a:blip r:embed="rId5"/>
          <a:stretch/>
        </p:blipFill>
        <p:spPr>
          <a:xfrm rot="5400000">
            <a:off x="308880" y="810000"/>
            <a:ext cx="4267800" cy="320076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841680" y="4670640"/>
            <a:ext cx="3840840" cy="22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Analog 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Onboard 10-bit ADC (6 channels)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16 MHz Arduino has ADC clock set to 16 MHz/128 = 125 kHz. Each conversion in AVR takes 13 ADC clocks so 125 kHz/13 ~ 10 kHz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Digital Input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12 digital I/O pins. No analog to digital conversion but input has to be 0 or 5V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1533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93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93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0" descr="A picture containing chart&#10;&#10;Description automatically generated"/>
          <p:cNvPicPr/>
          <p:nvPr/>
        </p:nvPicPr>
        <p:blipFill>
          <a:blip r:embed="rId1"/>
          <a:stretch/>
        </p:blipFill>
        <p:spPr>
          <a:xfrm>
            <a:off x="230400" y="333000"/>
            <a:ext cx="5841360" cy="4380840"/>
          </a:xfrm>
          <a:prstGeom prst="rect">
            <a:avLst/>
          </a:prstGeom>
          <a:ln>
            <a:noFill/>
          </a:ln>
        </p:spPr>
      </p:pic>
      <p:pic>
        <p:nvPicPr>
          <p:cNvPr id="97" name="Picture 4" descr="Chart&#10;&#10;Description automatically generated"/>
          <p:cNvPicPr/>
          <p:nvPr/>
        </p:nvPicPr>
        <p:blipFill>
          <a:blip r:embed="rId2"/>
          <a:stretch/>
        </p:blipFill>
        <p:spPr>
          <a:xfrm>
            <a:off x="5799600" y="305640"/>
            <a:ext cx="5841360" cy="4380840"/>
          </a:xfrm>
          <a:prstGeom prst="rect">
            <a:avLst/>
          </a:prstGeom>
          <a:ln>
            <a:noFill/>
          </a:ln>
        </p:spPr>
      </p:pic>
      <p:pic>
        <p:nvPicPr>
          <p:cNvPr id="98" name="Picture 14" descr="Timeline&#10;&#10;Description automatically generated"/>
          <p:cNvPicPr/>
          <p:nvPr/>
        </p:nvPicPr>
        <p:blipFill>
          <a:blip r:embed="rId3"/>
          <a:srcRect l="0" t="0" r="64095" b="0"/>
          <a:stretch/>
        </p:blipFill>
        <p:spPr>
          <a:xfrm>
            <a:off x="1203840" y="4741920"/>
            <a:ext cx="3675600" cy="169092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735480" y="148320"/>
            <a:ext cx="1566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854320" y="4973040"/>
            <a:ext cx="60555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Expose-Out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signal is high for each row the reset signal propagates past – </a:t>
            </a:r>
            <a:r>
              <a:rPr b="1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any row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that is exposing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Read-Out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signal is high when any row is digitizing (?)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222360" y="333000"/>
            <a:ext cx="360" cy="35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1" descr=""/>
          <p:cNvPicPr/>
          <p:nvPr/>
        </p:nvPicPr>
        <p:blipFill>
          <a:blip r:embed="rId1"/>
          <a:stretch/>
        </p:blipFill>
        <p:spPr>
          <a:xfrm>
            <a:off x="978480" y="3103920"/>
            <a:ext cx="4910760" cy="3682800"/>
          </a:xfrm>
          <a:prstGeom prst="rect">
            <a:avLst/>
          </a:prstGeom>
          <a:ln>
            <a:noFill/>
          </a:ln>
        </p:spPr>
      </p:pic>
      <p:pic>
        <p:nvPicPr>
          <p:cNvPr id="103" name="Picture 13" descr=""/>
          <p:cNvPicPr/>
          <p:nvPr/>
        </p:nvPicPr>
        <p:blipFill>
          <a:blip r:embed="rId2"/>
          <a:stretch/>
        </p:blipFill>
        <p:spPr>
          <a:xfrm>
            <a:off x="6145200" y="3103920"/>
            <a:ext cx="4910760" cy="3682800"/>
          </a:xfrm>
          <a:prstGeom prst="rect">
            <a:avLst/>
          </a:prstGeom>
          <a:ln>
            <a:noFill/>
          </a:ln>
        </p:spPr>
      </p:pic>
      <p:pic>
        <p:nvPicPr>
          <p:cNvPr id="104" name="Picture 21" descr=""/>
          <p:cNvPicPr/>
          <p:nvPr/>
        </p:nvPicPr>
        <p:blipFill>
          <a:blip r:embed="rId3"/>
          <a:srcRect l="909" t="15961" r="453" b="10720"/>
          <a:stretch/>
        </p:blipFill>
        <p:spPr>
          <a:xfrm rot="10800000">
            <a:off x="6621840" y="568080"/>
            <a:ext cx="4224960" cy="235512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8071920" y="1429560"/>
            <a:ext cx="36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9373320" y="1447920"/>
            <a:ext cx="36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31" descr=""/>
          <p:cNvPicPr/>
          <p:nvPr/>
        </p:nvPicPr>
        <p:blipFill>
          <a:blip r:embed="rId4"/>
          <a:srcRect l="909" t="15961" r="453" b="10720"/>
          <a:stretch/>
        </p:blipFill>
        <p:spPr>
          <a:xfrm rot="10800000">
            <a:off x="1377000" y="568080"/>
            <a:ext cx="4224960" cy="235512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3425760" y="1237320"/>
            <a:ext cx="36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2916720" y="1711080"/>
            <a:ext cx="612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8161560" y="1760040"/>
            <a:ext cx="61236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2321640" y="198720"/>
            <a:ext cx="2334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Immediate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CustomShape 7"/>
          <p:cNvSpPr/>
          <p:nvPr/>
        </p:nvSpPr>
        <p:spPr>
          <a:xfrm>
            <a:off x="7663680" y="190080"/>
            <a:ext cx="2140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Centered Pulse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CustomShape 8"/>
          <p:cNvSpPr/>
          <p:nvPr/>
        </p:nvSpPr>
        <p:spPr>
          <a:xfrm>
            <a:off x="195120" y="109080"/>
            <a:ext cx="1566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8313</TotalTime>
  <Application>LibreOffice/6.4.0.3$Linux_X86_64 LibreOffice_project/40$Build-3</Application>
  <Words>438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2021-01-17T00:10:17Z</dcterms:created>
  <dc:creator>Clayton Seitz</dc:creator>
  <dc:description/>
  <dc:language>en-US</dc:language>
  <cp:lastModifiedBy/>
  <cp:lastPrinted>2021-02-18T18:53:09Z</cp:lastPrinted>
  <dcterms:modified xsi:type="dcterms:W3CDTF">2021-03-01T14:02:17Z</dcterms:modified>
  <cp:revision>277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